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c57674b1_2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c57674b1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c57674b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c57674b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c57674b1_2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c57674b1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7d62f07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7d62f07c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brainyquote.com/quotes/quotes/a/arminvanbu556574.html?src=t_electronic_music" TargetMode="External"/><Relationship Id="rId4" Type="http://schemas.openxmlformats.org/officeDocument/2006/relationships/hyperlink" Target="http://www.brainyquote.com/quotes/quotes/a/arminvanbu556574.html?src=t_electronic_music" TargetMode="External"/><Relationship Id="rId5" Type="http://schemas.openxmlformats.org/officeDocument/2006/relationships/hyperlink" Target="http://www.brainyquote.com/quotes/authors/a/armin_van_buuren.html" TargetMode="External"/><Relationship Id="rId6" Type="http://schemas.openxmlformats.org/officeDocument/2006/relationships/hyperlink" Target="http://www.brainyquote.com/quotes/authors/a/armin_van_buuren.ht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 structure, Signal to noise ratio, and Dynamic Range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I'm an electronic guy, I'm a freak for electronic music but real instruments, the dynamic range of it, and the emotions, there's no comparison.</a:t>
            </a:r>
            <a:endParaRPr sz="1100" u="sng">
              <a:solidFill>
                <a:schemeClr val="hlink"/>
              </a:solidFill>
              <a:hlinkClick r:id="rId4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 u="sng">
                <a:solidFill>
                  <a:schemeClr val="hlink"/>
                </a:solidFill>
                <a:hlinkClick r:id="rId5"/>
              </a:rPr>
              <a:t>Armin van Buuren</a:t>
            </a:r>
            <a:endParaRPr b="1" sz="1100" u="sng">
              <a:solidFill>
                <a:schemeClr val="hlink"/>
              </a:solidFill>
              <a:hlinkClick r:id="rId6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is this important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Having the right sound system to accurately replicate the dynamic range of your audio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avoid Overdriving inputs and outputs and making them clip and distort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avoid covering up Quiet passages in the music because they are below the electrical noise floor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this is measured?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dB (outputs)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dBm (in console)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dB u/v (in console)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dBW (in gear)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dB SPL (measured with a meter in the house)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Noise floor, Nominal level, Peak Level, </a:t>
            </a:r>
            <a:b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Headroom.</a:t>
            </a:r>
            <a:endParaRPr b="0" i="0" sz="3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room vs noise floor.png" id="156" name="Google Shape;15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6169" r="-16168" t="0"/>
          <a:stretch/>
        </p:blipFill>
        <p:spPr>
          <a:xfrm>
            <a:off x="436400" y="2120732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Noise</a:t>
            </a: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unwanted sound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lang="en-US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ROOM TONE: 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anything generating consistent, not part of the concert/recording/ie wanted signal you are recording or amplifying</a:t>
            </a:r>
            <a:endParaRPr/>
          </a:p>
          <a:p>
            <a:pPr indent="-342900" lvl="0" marL="342900" marR="0" rtl="0" algn="l"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OISE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“un harmonically organized” sound (and typically UN WANTED sound)</a:t>
            </a:r>
            <a:endParaRPr/>
          </a:p>
          <a:p>
            <a:pPr indent="-342900" lvl="0" marL="342900" marR="0" rtl="0" algn="l"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sure your system can amplify the “quietest sound” in your audio, above that </a:t>
            </a:r>
            <a:r>
              <a:rPr lang="en-US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NOISE FLOOR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Nominal level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Average audio program level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Typically “0” or “U”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(for “unity”) on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fader strip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-Should be substantially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Above the bottom of the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Fader to avoid the noise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ader channel strip.png"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2712" y="2129744"/>
            <a:ext cx="3898900" cy="38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Peak level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LOUDEST sound in your audio. 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sound above it will Clip or distort (and possibly damage) your audio gear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ALWAYS establish the LOUDEST sound in your program audio to insure your system can drive that much signal/level, without damaging your gear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Headroom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space between nominal and peak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much you need is dependent on what type of audio you are amplifying.  How big is the db difference between average and peak level in your audio?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457200" y="5794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if your sound system/channel strip CAN’T Generate that dynamic range: </a:t>
            </a:r>
            <a:r>
              <a:rPr b="1" lang="en-US" sz="3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Compression</a:t>
            </a:r>
            <a:r>
              <a:rPr lang="en-US" sz="3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can help</a:t>
            </a:r>
            <a:endParaRPr sz="39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https://www.dropbox.com/s/kyp6zpd913jt717/Screenshot%202015-09-23%2012.43.27.png?dl=0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540" y="2159550"/>
            <a:ext cx="4353700" cy="46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Metering: </a:t>
            </a:r>
            <a:b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Indicator or VU meters found multiple places in the signal chain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Vu meters:  Green/yellow/RED!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room vs noise floor.png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050" y="2199786"/>
            <a:ext cx="6258327" cy="455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Vu meter (old school)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u meter old.png" id="201" name="Google Shape;201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53" l="0" r="0" t="8753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-81674"/>
            <a:ext cx="82296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152400" y="975800"/>
            <a:ext cx="8534400" cy="51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 level/Line Level (again)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-EE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Metering and VU me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ters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Saturation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THREE types of Signal 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attenuation: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Pot, Pad, and Fader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Distortion (peaking)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Harmonic Distortion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4656675" y="795875"/>
            <a:ext cx="102615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Intermodulary distorion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Clipping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 room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Noise floor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Nominal level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Dynamic range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Pho-ons/ Loudness curve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 to noise ratio-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Vu meter (typical)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u meter new.png" id="207" name="Google Shape;207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2205" r="-42205" t="0"/>
          <a:stretch/>
        </p:blipFill>
        <p:spPr>
          <a:xfrm>
            <a:off x="239713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Typical metering</a:t>
            </a:r>
            <a:b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Noise floor up to Nominal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Nominal- peak level (headroom)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overdriving gear (will begin distorting audio gear)*</a:t>
            </a:r>
            <a:endParaRPr/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*note, much professional audio gear will leave some additional db of head room above peaking, but it is always good to avoid possible clipping</a:t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 to noise ratio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VERY important in recording and live performance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-the Ratio of WANTED sound (signal ie your performer at the microphone) to UNWANTED sound (NOISE)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oise floor of a sound system is also defined as “the level of sound you would here if you removed the signal”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 to noise cont.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you add 20db of amplification to your Signal, YOU ALSO ADD 20 dB of amplification to your NOISE FLOOR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0" y="0"/>
            <a:ext cx="4902300" cy="7743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#1 Best place to start to get a good signal to noise ratio</a:t>
            </a:r>
            <a:r>
              <a:rPr lang="en-US"/>
              <a:t>First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8" y="532850"/>
            <a:ext cx="4029075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>
            <p:ph type="title"/>
          </p:nvPr>
        </p:nvSpPr>
        <p:spPr>
          <a:xfrm>
            <a:off x="4953000" y="292150"/>
            <a:ext cx="994500" cy="2396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# 2 Best place to start to get a good signal to noise ratio</a:t>
            </a:r>
            <a:r>
              <a:rPr lang="en-US"/>
              <a:t>First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438" y="1074538"/>
            <a:ext cx="2676525" cy="55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6"/>
          <p:cNvSpPr txBox="1"/>
          <p:nvPr>
            <p:ph type="title"/>
          </p:nvPr>
        </p:nvSpPr>
        <p:spPr>
          <a:xfrm>
            <a:off x="4802075" y="5090000"/>
            <a:ext cx="1114500" cy="1204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#2 a (use along with above)</a:t>
            </a:r>
            <a:r>
              <a:rPr lang="en-US"/>
              <a:t>irst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6" name="Google Shape;236;p36"/>
          <p:cNvSpPr/>
          <p:nvPr/>
        </p:nvSpPr>
        <p:spPr>
          <a:xfrm>
            <a:off x="5330875" y="5980450"/>
            <a:ext cx="562800" cy="29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6"/>
          <p:cNvSpPr/>
          <p:nvPr/>
        </p:nvSpPr>
        <p:spPr>
          <a:xfrm>
            <a:off x="5254675" y="2322850"/>
            <a:ext cx="562800" cy="29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175" y="4347498"/>
            <a:ext cx="3706122" cy="24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>
            <p:ph type="title"/>
          </p:nvPr>
        </p:nvSpPr>
        <p:spPr>
          <a:xfrm>
            <a:off x="152400" y="3601400"/>
            <a:ext cx="4902300" cy="906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#3 Best place to set overall gain/maximum sound level once you have saturated inputs and outputs.  Start conservative and use as a global control if needed.</a:t>
            </a:r>
            <a:r>
              <a:rPr lang="en-US"/>
              <a:t>irst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Noise can also come from gear in a variety of ways:</a:t>
            </a:r>
            <a:endParaRPr b="0" i="0" sz="3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EMI-electromagnetic waves picked up by the       system and amplified from: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lines,  fluore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 lamps, computers, solid state light dimmers etc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etc.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RFI-radio frequency transmissions picked up by audio systems and amplified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Poor shielding (low power audio lines, high power power lines)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ground loops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3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these are your backstage/onstage set ups is emi noise possible? Why?</a:t>
            </a:r>
            <a:endParaRPr/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385875"/>
            <a:ext cx="6048375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450" y="4181963"/>
            <a:ext cx="485775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typical kinds of noise…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 (often low frequency noise picked up by recording?)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Hiss (cheap gear, frequency specific noise)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Buzz =60 hz (ground loop) hum from power, try to use isolated power or ground lift it.</a:t>
            </a:r>
            <a:endParaRPr/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talk more about this in electricity in audio</a:t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Distortion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major types: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HD: Harmonic Distortion, most common (one type is called “clipping”)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IM: Intermodulary Distortion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3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Distortion sound “rough/jagged” because of added frequencies NOT in original sound</a:t>
            </a:r>
            <a:endParaRPr b="0" i="0" sz="3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457200" y="203744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HARMONIC DISTORTION: harmonics added to the sound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100hz tone adds in 200hz, 300hz, 400hz…etc</a:t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CLIPPING is a type of Harmonic distortion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Intermodulary Distortion: additives and differences added in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hz and 900hz tones result in IM distortion at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1000hz and 800hz </a:t>
            </a:r>
            <a:endParaRPr b="0" i="0" sz="29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names for “loudness”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457200" y="1320801"/>
            <a:ext cx="8229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</a:t>
            </a: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generic “consumer” term for more sound.  Frustratingly vague.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Loudness</a:t>
            </a: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-Overall sound level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Sound pressure level- measured in db SPL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Amplification</a:t>
            </a: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-Most accurate way to describe making something louder “changing the amplitude”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1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</a:t>
            </a: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Common name for the amplification knob/potentiometer on input channel and Amplifiers ie“to gain amplification” (sometimes called the TRIM pot)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Signal- Audio as electrical energy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Level- means more signal, generic term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457200" y="-81674"/>
            <a:ext cx="82296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2"/>
          <p:cNvSpPr txBox="1"/>
          <p:nvPr>
            <p:ph idx="1" type="body"/>
          </p:nvPr>
        </p:nvSpPr>
        <p:spPr>
          <a:xfrm>
            <a:off x="152400" y="975800"/>
            <a:ext cx="8534400" cy="51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 level/Line Level (again)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Volume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-EE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Metering and VU me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ters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Saturation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THREE types of Signal 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attenuation: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Pot, Pad, and Fader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Distortion (peaking)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Harmonic Distortion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4656675" y="795875"/>
            <a:ext cx="102615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Intermodulary distorion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Clipping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 room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Noise floor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Nominal level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Dynamic range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Pho-ons/ Loudness curve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 to noise ratio-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remember we do not hear loudness equally across all frequency ranges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etcher munson.png" id="104" name="Google Shape;10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6865" r="-26865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Manipulating Amplitude/Gain…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main ways to control volume or gain: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3200" u="none" cap="none" strike="noStrik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Pots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(gain knobs/trim knobs)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3200" u="none" cap="none" strike="noStrike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Faders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(input and output faders)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3200" u="none" cap="none" strike="noStrik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ad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buttons (20db approx) or switches (sometimes mic vs  line input switch depending on how inputs are set up)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 structure: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Enough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SIGNAL without overdriving the gear at each point in your sound system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Attempt at an analogy/graphic reference: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Coffee, like good audio is great,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if your cup isn’t big enough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(speakers and amplifiers/over all gain in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system), all you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is mess (distortion etc...)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875" y="2974998"/>
            <a:ext cx="2934200" cy="37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57200" y="-245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Dynamic range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57200" y="1102962"/>
            <a:ext cx="8229600" cy="502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-Quietest to loudest sound, measured in db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ypical dynamic range.png"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195" y="1867885"/>
            <a:ext cx="7669431" cy="493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Typical dynamic ranges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ypical dynamic range 2.png" id="130" name="Google Shape;13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5002" r="-35001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57200" y="324073"/>
            <a:ext cx="82296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2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Ideally you want to set up your gain structure to a</a:t>
            </a:r>
            <a:r>
              <a:rPr lang="en-US" sz="2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US" sz="2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commodate the “dynamic range</a:t>
            </a:r>
            <a:r>
              <a:rPr lang="en-US" sz="2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b="0" i="0" lang="en-US" sz="2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your </a:t>
            </a:r>
            <a:r>
              <a:rPr b="0" i="1" lang="en-US" sz="2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b="0" i="0" lang="en-US" sz="2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audio: </a:t>
            </a:r>
            <a:endParaRPr b="0" i="0" sz="27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en-US" sz="2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would the </a:t>
            </a:r>
            <a:r>
              <a:rPr lang="en-US" sz="2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en-US" sz="27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ynamic ranges of these </a:t>
            </a:r>
            <a:r>
              <a:rPr lang="en-US" sz="2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performers vary?</a:t>
            </a:r>
            <a:endParaRPr b="0" i="0" sz="27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" y="3193775"/>
            <a:ext cx="497205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2525" y="1861113"/>
            <a:ext cx="3276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5713" y="2825813"/>
            <a:ext cx="29432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Black 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